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9"/>
  </p:notesMasterIdLst>
  <p:sldIdLst>
    <p:sldId id="272" r:id="rId3"/>
    <p:sldId id="273" r:id="rId4"/>
    <p:sldId id="313" r:id="rId5"/>
    <p:sldId id="316" r:id="rId6"/>
    <p:sldId id="317" r:id="rId7"/>
    <p:sldId id="318" r:id="rId8"/>
  </p:sldIdLst>
  <p:sldSz cx="9144000" cy="6858000" type="screen4x3"/>
  <p:notesSz cx="6858000" cy="9144000"/>
  <p:defaultTextStyle>
    <a:defPPr>
      <a:defRPr lang="es-V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ffi" initials="L" lastIdx="1" clrIdx="0">
    <p:extLst>
      <p:ext uri="{19B8F6BF-5375-455C-9EA6-DF929625EA0E}">
        <p15:presenceInfo xmlns:p15="http://schemas.microsoft.com/office/powerpoint/2012/main" userId="Luff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D17F7D"/>
    <a:srgbClr val="CCFF33"/>
    <a:srgbClr val="FFFF66"/>
    <a:srgbClr val="FF66FF"/>
    <a:srgbClr val="FF9900"/>
    <a:srgbClr val="007A37"/>
    <a:srgbClr val="CC3300"/>
    <a:srgbClr val="FF6600"/>
    <a:srgbClr val="D2A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Estilo medio 1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FD0F851-EC5A-4D38-B0AD-8093EC10F338}" styleName="Estilo claro 1 - Acento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03447BB-5D67-496B-8E87-E561075AD55C}" styleName="Estilo oscuro 1 - Énfasis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CAF9ED-07DC-4A11-8D7F-57B35C25682E}" styleName="Estilo medio 1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2C8C85-51F0-491E-9774-3900AFEF0FD7}" styleName="Estilo claro 2 - Acento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Estilo medio 1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>
      <p:cViewPr varScale="1">
        <p:scale>
          <a:sx n="69" d="100"/>
          <a:sy n="69" d="100"/>
        </p:scale>
        <p:origin x="1380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4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2.wmf>
</file>

<file path=ppt/media/image21.png>
</file>

<file path=ppt/media/image22.wmf>
</file>

<file path=ppt/media/image23.wmf>
</file>

<file path=ppt/media/image24.wmf>
</file>

<file path=ppt/media/image25.wmf>
</file>

<file path=ppt/media/image29.png>
</file>

<file path=ppt/media/image3.png>
</file>

<file path=ppt/media/image4.wmf>
</file>

<file path=ppt/media/image5.jpeg>
</file>

<file path=ppt/media/image6.wmf>
</file>

<file path=ppt/media/image7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VE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BC40C43-A0CA-4132-9E40-18354723A721}" type="datetimeFigureOut">
              <a:rPr lang="es-VE"/>
              <a:pPr>
                <a:defRPr/>
              </a:pPr>
              <a:t>1/5/2024</a:t>
            </a:fld>
            <a:endParaRPr lang="es-VE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VE" noProof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VE" noProof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V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5A75B01-8818-4657-B9FB-489D3D0BE58E}" type="slidenum">
              <a:rPr lang="es-VE"/>
              <a:pPr>
                <a:defRPr/>
              </a:pPr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88058854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AR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AR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495D45-1234-4F01-B17D-D5628A6C32FC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EE8522-A8DB-4F06-987E-F9E6AED2E505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AR"/>
              <a:t>Haga clic para modificar el estilo de texto del patrón</a:t>
            </a:r>
          </a:p>
          <a:p>
            <a:pPr lvl="1"/>
            <a:r>
              <a:rPr lang="es-AR"/>
              <a:t>Segundo nivel</a:t>
            </a:r>
          </a:p>
          <a:p>
            <a:pPr lvl="2"/>
            <a:r>
              <a:rPr lang="es-AR"/>
              <a:t>Tercer nivel</a:t>
            </a:r>
          </a:p>
          <a:p>
            <a:pPr lvl="3"/>
            <a:r>
              <a:rPr lang="es-AR"/>
              <a:t>Cuarto nivel</a:t>
            </a:r>
          </a:p>
          <a:p>
            <a:pPr lvl="4"/>
            <a:r>
              <a:rPr lang="es-AR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946D27-7344-4B3C-A2E0-A39C6DC2FB5F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4E8A17-5FA2-45BE-B64D-5F22C61AE8FD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AR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AR"/>
              <a:t>Haga clic para modificar el estilo de texto del patrón</a:t>
            </a:r>
          </a:p>
          <a:p>
            <a:pPr lvl="1"/>
            <a:r>
              <a:rPr lang="es-AR"/>
              <a:t>Segundo nivel</a:t>
            </a:r>
          </a:p>
          <a:p>
            <a:pPr lvl="2"/>
            <a:r>
              <a:rPr lang="es-AR"/>
              <a:t>Tercer nivel</a:t>
            </a:r>
          </a:p>
          <a:p>
            <a:pPr lvl="3"/>
            <a:r>
              <a:rPr lang="es-AR"/>
              <a:t>Cuarto nivel</a:t>
            </a:r>
          </a:p>
          <a:p>
            <a:pPr lvl="4"/>
            <a:r>
              <a:rPr lang="es-AR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5B913E-6F76-498C-9B4F-3FDB85CCD4F4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CB8AA1-533F-4AFD-A5AA-15612E0A39A7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AR"/>
              <a:t>Haga clic para modificar el estilo de texto del patrón</a:t>
            </a:r>
          </a:p>
          <a:p>
            <a:pPr lvl="1"/>
            <a:r>
              <a:rPr lang="es-AR"/>
              <a:t>Segundo nivel</a:t>
            </a:r>
          </a:p>
          <a:p>
            <a:pPr lvl="2"/>
            <a:r>
              <a:rPr lang="es-AR"/>
              <a:t>Tercer nivel</a:t>
            </a:r>
          </a:p>
          <a:p>
            <a:pPr lvl="3"/>
            <a:r>
              <a:rPr lang="es-AR"/>
              <a:t>Cuarto nivel</a:t>
            </a:r>
          </a:p>
          <a:p>
            <a:pPr lvl="4"/>
            <a:r>
              <a:rPr lang="es-AR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417FBF-0316-48B0-9512-F03F1B808335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029159-C623-47B6-8C48-A55EF48AA3E7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AR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AR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1D54B9-E2DE-4429-BADD-7BB8D7846175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BBFF32-EAAA-4CE4-833C-1943E55E2C68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AR"/>
              <a:t>Haga clic para modificar el estilo de texto del patrón</a:t>
            </a:r>
          </a:p>
          <a:p>
            <a:pPr lvl="1"/>
            <a:r>
              <a:rPr lang="es-AR"/>
              <a:t>Segundo nivel</a:t>
            </a:r>
          </a:p>
          <a:p>
            <a:pPr lvl="2"/>
            <a:r>
              <a:rPr lang="es-AR"/>
              <a:t>Tercer nivel</a:t>
            </a:r>
          </a:p>
          <a:p>
            <a:pPr lvl="3"/>
            <a:r>
              <a:rPr lang="es-AR"/>
              <a:t>Cuarto nivel</a:t>
            </a:r>
          </a:p>
          <a:p>
            <a:pPr lvl="4"/>
            <a:r>
              <a:rPr lang="es-AR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AR"/>
              <a:t>Haga clic para modificar el estilo de texto del patrón</a:t>
            </a:r>
          </a:p>
          <a:p>
            <a:pPr lvl="1"/>
            <a:r>
              <a:rPr lang="es-AR"/>
              <a:t>Segundo nivel</a:t>
            </a:r>
          </a:p>
          <a:p>
            <a:pPr lvl="2"/>
            <a:r>
              <a:rPr lang="es-AR"/>
              <a:t>Tercer nivel</a:t>
            </a:r>
          </a:p>
          <a:p>
            <a:pPr lvl="3"/>
            <a:r>
              <a:rPr lang="es-AR"/>
              <a:t>Cuarto nivel</a:t>
            </a:r>
          </a:p>
          <a:p>
            <a:pPr lvl="4"/>
            <a:r>
              <a:rPr lang="es-AR"/>
              <a:t>Quinto nivel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66ADC2-8F02-4234-892B-72E6DA1C9A7E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7C533E-2051-4A91-90F9-E12E6F7AD84B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AR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AR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AR"/>
              <a:t>Haga clic para modificar el estilo de texto del patrón</a:t>
            </a:r>
          </a:p>
          <a:p>
            <a:pPr lvl="1"/>
            <a:r>
              <a:rPr lang="es-AR"/>
              <a:t>Segundo nivel</a:t>
            </a:r>
          </a:p>
          <a:p>
            <a:pPr lvl="2"/>
            <a:r>
              <a:rPr lang="es-AR"/>
              <a:t>Tercer nivel</a:t>
            </a:r>
          </a:p>
          <a:p>
            <a:pPr lvl="3"/>
            <a:r>
              <a:rPr lang="es-AR"/>
              <a:t>Cuarto nivel</a:t>
            </a:r>
          </a:p>
          <a:p>
            <a:pPr lvl="4"/>
            <a:r>
              <a:rPr lang="es-AR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AR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AR"/>
              <a:t>Haga clic para modificar el estilo de texto del patrón</a:t>
            </a:r>
          </a:p>
          <a:p>
            <a:pPr lvl="1"/>
            <a:r>
              <a:rPr lang="es-AR"/>
              <a:t>Segundo nivel</a:t>
            </a:r>
          </a:p>
          <a:p>
            <a:pPr lvl="2"/>
            <a:r>
              <a:rPr lang="es-AR"/>
              <a:t>Tercer nivel</a:t>
            </a:r>
          </a:p>
          <a:p>
            <a:pPr lvl="3"/>
            <a:r>
              <a:rPr lang="es-AR"/>
              <a:t>Cuarto nivel</a:t>
            </a:r>
          </a:p>
          <a:p>
            <a:pPr lvl="4"/>
            <a:r>
              <a:rPr lang="es-AR"/>
              <a:t>Quinto nivel</a:t>
            </a:r>
          </a:p>
        </p:txBody>
      </p:sp>
      <p:sp>
        <p:nvSpPr>
          <p:cNvPr id="7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D9EE4F-C61A-4B28-8E0B-EAE60732C90C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8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9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1A8AC5-5C4A-4751-9F87-4908E8E5EBCA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Haga clic para modificar el estilo de título del patrón</a:t>
            </a:r>
          </a:p>
        </p:txBody>
      </p:sp>
      <p:sp>
        <p:nvSpPr>
          <p:cNvPr id="3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B5CA25-C474-402D-A91C-5B59A42F4CA0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6FADC5-556F-486B-A2DE-C645C89C96C5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3445B7-75EE-4427-B072-AE84B6E64EE5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FD09E0-66FE-4A28-9FC9-B51FEF66DB3E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AR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AR"/>
              <a:t>Haga clic para modificar el estilo de texto del patrón</a:t>
            </a:r>
          </a:p>
          <a:p>
            <a:pPr lvl="1"/>
            <a:r>
              <a:rPr lang="es-AR"/>
              <a:t>Segundo nivel</a:t>
            </a:r>
          </a:p>
          <a:p>
            <a:pPr lvl="2"/>
            <a:r>
              <a:rPr lang="es-AR"/>
              <a:t>Tercer nivel</a:t>
            </a:r>
          </a:p>
          <a:p>
            <a:pPr lvl="3"/>
            <a:r>
              <a:rPr lang="es-AR"/>
              <a:t>Cuarto nivel</a:t>
            </a:r>
          </a:p>
          <a:p>
            <a:pPr lvl="4"/>
            <a:r>
              <a:rPr lang="es-AR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AR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1554DF-D7D3-434A-A114-AFF9407E9179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0EBFE7-CF61-4CED-AC0C-4AAAAD337BDF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AR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AR" noProof="0"/>
              <a:t>Haga clic en el icono para agregar una imagen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AR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3CEFDE-8617-4C1B-AD75-BB0C2DC694DF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93E0EC-2A81-4ABB-9F9A-A614722482CB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1 Marcador de título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AR"/>
              <a:t>Haga clic para modificar el estilo de título del patrón</a:t>
            </a:r>
          </a:p>
        </p:txBody>
      </p:sp>
      <p:sp>
        <p:nvSpPr>
          <p:cNvPr id="1027" name="2 Marcador de texto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AR"/>
              <a:t>Haga clic para modificar el estilo de texto del patrón</a:t>
            </a:r>
          </a:p>
          <a:p>
            <a:pPr lvl="1"/>
            <a:r>
              <a:rPr lang="es-AR"/>
              <a:t>Segundo nivel</a:t>
            </a:r>
          </a:p>
          <a:p>
            <a:pPr lvl="2"/>
            <a:r>
              <a:rPr lang="es-AR"/>
              <a:t>Tercer nivel</a:t>
            </a:r>
          </a:p>
          <a:p>
            <a:pPr lvl="3"/>
            <a:r>
              <a:rPr lang="es-AR"/>
              <a:t>Cuarto nivel</a:t>
            </a:r>
          </a:p>
          <a:p>
            <a:pPr lvl="4"/>
            <a:r>
              <a:rPr lang="es-AR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46A1A776-E6C3-43D1-81DA-679603A15545}" type="datetimeFigureOut">
              <a:rPr lang="es-AR" smtClean="0"/>
              <a:pPr>
                <a:defRPr/>
              </a:pPr>
              <a:t>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AFA4E8BD-4B35-4100-A390-B19A8EA2DBC4}" type="slidenum">
              <a:rPr lang="es-AR" smtClean="0"/>
              <a:pPr>
                <a:defRPr/>
              </a:pPr>
              <a:t>‹Nº›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V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wmf"/><Relationship Id="rId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2.wmf"/><Relationship Id="rId3" Type="http://schemas.microsoft.com/office/2007/relationships/hdphoto" Target="../media/hdphoto1.wdp"/><Relationship Id="rId7" Type="http://schemas.openxmlformats.org/officeDocument/2006/relationships/image" Target="../media/image7.wmf"/><Relationship Id="rId12" Type="http://schemas.openxmlformats.org/officeDocument/2006/relationships/oleObject" Target="../embeddings/oleObject5.bin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11.emf"/><Relationship Id="rId5" Type="http://schemas.openxmlformats.org/officeDocument/2006/relationships/image" Target="../media/image6.wmf"/><Relationship Id="rId15" Type="http://schemas.openxmlformats.org/officeDocument/2006/relationships/image" Target="../media/image13.wmf"/><Relationship Id="rId10" Type="http://schemas.openxmlformats.org/officeDocument/2006/relationships/image" Target="../media/image10.emf"/><Relationship Id="rId4" Type="http://schemas.openxmlformats.org/officeDocument/2006/relationships/oleObject" Target="../embeddings/oleObject3.bin"/><Relationship Id="rId9" Type="http://schemas.openxmlformats.org/officeDocument/2006/relationships/image" Target="../media/image9.emf"/><Relationship Id="rId14" Type="http://schemas.openxmlformats.org/officeDocument/2006/relationships/oleObject" Target="../embeddings/oleObject6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13" Type="http://schemas.openxmlformats.org/officeDocument/2006/relationships/image" Target="../media/image19.emf"/><Relationship Id="rId3" Type="http://schemas.microsoft.com/office/2007/relationships/hdphoto" Target="../media/hdphoto1.wdp"/><Relationship Id="rId7" Type="http://schemas.openxmlformats.org/officeDocument/2006/relationships/image" Target="../media/image15.wmf"/><Relationship Id="rId12" Type="http://schemas.openxmlformats.org/officeDocument/2006/relationships/image" Target="../media/image1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8.bin"/><Relationship Id="rId11" Type="http://schemas.openxmlformats.org/officeDocument/2006/relationships/image" Target="../media/image17.wmf"/><Relationship Id="rId5" Type="http://schemas.openxmlformats.org/officeDocument/2006/relationships/image" Target="../media/image14.wmf"/><Relationship Id="rId15" Type="http://schemas.openxmlformats.org/officeDocument/2006/relationships/image" Target="../media/image21.png"/><Relationship Id="rId10" Type="http://schemas.openxmlformats.org/officeDocument/2006/relationships/oleObject" Target="../embeddings/oleObject10.bin"/><Relationship Id="rId4" Type="http://schemas.openxmlformats.org/officeDocument/2006/relationships/oleObject" Target="../embeddings/oleObject7.bin"/><Relationship Id="rId9" Type="http://schemas.openxmlformats.org/officeDocument/2006/relationships/image" Target="../media/image16.wmf"/><Relationship Id="rId1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13" Type="http://schemas.openxmlformats.org/officeDocument/2006/relationships/image" Target="../media/image27.emf"/><Relationship Id="rId3" Type="http://schemas.microsoft.com/office/2007/relationships/hdphoto" Target="../media/hdphoto1.wdp"/><Relationship Id="rId7" Type="http://schemas.openxmlformats.org/officeDocument/2006/relationships/image" Target="../media/image23.wmf"/><Relationship Id="rId12" Type="http://schemas.openxmlformats.org/officeDocument/2006/relationships/image" Target="../media/image2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12.bin"/><Relationship Id="rId11" Type="http://schemas.openxmlformats.org/officeDocument/2006/relationships/image" Target="../media/image25.wmf"/><Relationship Id="rId5" Type="http://schemas.openxmlformats.org/officeDocument/2006/relationships/image" Target="../media/image22.wmf"/><Relationship Id="rId15" Type="http://schemas.openxmlformats.org/officeDocument/2006/relationships/image" Target="../media/image29.png"/><Relationship Id="rId10" Type="http://schemas.openxmlformats.org/officeDocument/2006/relationships/oleObject" Target="../embeddings/oleObject14.bin"/><Relationship Id="rId4" Type="http://schemas.openxmlformats.org/officeDocument/2006/relationships/oleObject" Target="../embeddings/oleObject11.bin"/><Relationship Id="rId9" Type="http://schemas.openxmlformats.org/officeDocument/2006/relationships/image" Target="../media/image24.wmf"/><Relationship Id="rId14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979712" y="1196752"/>
            <a:ext cx="576064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400" b="1" dirty="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MATEMÁTICA D1</a:t>
            </a:r>
          </a:p>
          <a:p>
            <a:pPr algn="ctr"/>
            <a:r>
              <a:rPr lang="es-AR" sz="4400" b="1" dirty="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Parte numérica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1979712" y="3320410"/>
            <a:ext cx="62646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INTEGRACIÓN NUMÉRICA</a:t>
            </a:r>
          </a:p>
          <a:p>
            <a:pPr algn="ctr"/>
            <a:r>
              <a:rPr lang="es-AR" sz="32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Parte 1 de 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24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3970" y="184175"/>
            <a:ext cx="4680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800" dirty="0">
                <a:latin typeface="Impact" panose="020B0806030902050204" pitchFamily="34" charset="0"/>
              </a:rPr>
              <a:t>I n t e g r a c i </a:t>
            </a:r>
            <a:r>
              <a:rPr lang="es-AR" sz="2800" dirty="0" err="1">
                <a:latin typeface="Impact" panose="020B0806030902050204" pitchFamily="34" charset="0"/>
              </a:rPr>
              <a:t>ó</a:t>
            </a:r>
            <a:r>
              <a:rPr lang="es-AR" sz="2800" dirty="0">
                <a:latin typeface="Impact" panose="020B0806030902050204" pitchFamily="34" charset="0"/>
              </a:rPr>
              <a:t> n     </a:t>
            </a:r>
            <a:r>
              <a:rPr lang="es-AR" sz="2800" dirty="0" err="1">
                <a:latin typeface="Impact" panose="020B0806030902050204" pitchFamily="34" charset="0"/>
              </a:rPr>
              <a:t>N</a:t>
            </a:r>
            <a:r>
              <a:rPr lang="es-AR" sz="2800" dirty="0">
                <a:latin typeface="Impact" panose="020B0806030902050204" pitchFamily="34" charset="0"/>
              </a:rPr>
              <a:t> u m é r i c a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197891" y="707395"/>
            <a:ext cx="847856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es-ES_tradnl" altLang="es-ES_tradnl" sz="2400" dirty="0">
                <a:latin typeface="Franklin Gothic Book" panose="020B0503020102020204" pitchFamily="34" charset="0"/>
              </a:rPr>
              <a:t>Llamaremos </a:t>
            </a:r>
            <a:r>
              <a:rPr lang="es-ES_tradnl" altLang="es-ES_tradnl" sz="2400" i="1" dirty="0" err="1">
                <a:latin typeface="Franklin Gothic Book" panose="020B0503020102020204" pitchFamily="34" charset="0"/>
              </a:rPr>
              <a:t>Integraci</a:t>
            </a:r>
            <a:r>
              <a:rPr lang="es-AR" altLang="es-ES_tradnl" sz="2400" i="1" dirty="0" err="1">
                <a:latin typeface="Franklin Gothic Book" panose="020B0503020102020204" pitchFamily="34" charset="0"/>
              </a:rPr>
              <a:t>ón</a:t>
            </a:r>
            <a:r>
              <a:rPr lang="es-AR" altLang="es-ES_tradnl" sz="2400" i="1" dirty="0">
                <a:latin typeface="Franklin Gothic Book" panose="020B0503020102020204" pitchFamily="34" charset="0"/>
              </a:rPr>
              <a:t> Numérica </a:t>
            </a:r>
            <a:r>
              <a:rPr lang="es-AR" altLang="es-ES_tradnl" sz="2400" dirty="0">
                <a:latin typeface="Franklin Gothic Book" panose="020B0503020102020204" pitchFamily="34" charset="0"/>
              </a:rPr>
              <a:t>al conjunto de técnicas y métodos que se han desarrollado para el </a:t>
            </a:r>
            <a:r>
              <a:rPr lang="es-AR" altLang="es-ES_tradnl" sz="2400" b="1" dirty="0">
                <a:solidFill>
                  <a:schemeClr val="accent6">
                    <a:lumMod val="50000"/>
                  </a:schemeClr>
                </a:solidFill>
                <a:latin typeface="Franklin Gothic Book" panose="020B0503020102020204" pitchFamily="34" charset="0"/>
              </a:rPr>
              <a:t>Cálculo Aproximado</a:t>
            </a:r>
            <a:r>
              <a:rPr lang="es-AR" altLang="es-ES_tradnl" sz="2400" dirty="0">
                <a:solidFill>
                  <a:schemeClr val="accent6">
                    <a:lumMod val="50000"/>
                  </a:schemeClr>
                </a:solidFill>
                <a:latin typeface="Franklin Gothic Book" panose="020B0503020102020204" pitchFamily="34" charset="0"/>
              </a:rPr>
              <a:t> </a:t>
            </a:r>
            <a:r>
              <a:rPr lang="es-ES_tradnl" altLang="es-ES_tradnl" sz="2400" dirty="0">
                <a:latin typeface="Franklin Gothic Book" panose="020B0503020102020204" pitchFamily="34" charset="0"/>
              </a:rPr>
              <a:t> de integrales definidas del tipo: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251520" y="3631664"/>
            <a:ext cx="8748217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ES_tradnl" altLang="es-ES_tradnl" sz="2400" dirty="0">
                <a:latin typeface="Franklin Gothic Book" panose="020B0503020102020204" pitchFamily="34" charset="0"/>
              </a:rPr>
              <a:t>Aplicables cuando:</a:t>
            </a:r>
          </a:p>
          <a:p>
            <a:endParaRPr lang="es-ES_tradnl" altLang="es-ES_tradnl" sz="2400" dirty="0">
              <a:latin typeface="Franklin Gothic Book" panose="020B0503020102020204" pitchFamily="34" charset="0"/>
            </a:endParaRPr>
          </a:p>
          <a:p>
            <a:r>
              <a:rPr lang="es-ES_tradnl" altLang="es-ES_tradnl" sz="2400" dirty="0">
                <a:latin typeface="Franklin Gothic Book" panose="020B0503020102020204" pitchFamily="34" charset="0"/>
              </a:rPr>
              <a:t>			a) Conocemos f(x) solo a partir de una tabla de datos [</a:t>
            </a:r>
            <a:r>
              <a:rPr lang="es-ES_tradnl" altLang="es-ES_tradnl" sz="2400" dirty="0" err="1">
                <a:latin typeface="Franklin Gothic Book" panose="020B0503020102020204" pitchFamily="34" charset="0"/>
              </a:rPr>
              <a:t>x</a:t>
            </a:r>
            <a:r>
              <a:rPr lang="es-ES_tradnl" altLang="es-ES_tradnl" sz="2400" baseline="-25000" dirty="0" err="1">
                <a:latin typeface="Franklin Gothic Book" panose="020B0503020102020204" pitchFamily="34" charset="0"/>
              </a:rPr>
              <a:t>k</a:t>
            </a:r>
            <a:r>
              <a:rPr lang="es-ES_tradnl" altLang="es-ES_tradnl" sz="2400" dirty="0">
                <a:latin typeface="Franklin Gothic Book" panose="020B0503020102020204" pitchFamily="34" charset="0"/>
              </a:rPr>
              <a:t>, f(</a:t>
            </a:r>
            <a:r>
              <a:rPr lang="es-ES_tradnl" altLang="es-ES_tradnl" sz="2400" dirty="0" err="1">
                <a:latin typeface="Franklin Gothic Book" panose="020B0503020102020204" pitchFamily="34" charset="0"/>
              </a:rPr>
              <a:t>x</a:t>
            </a:r>
            <a:r>
              <a:rPr lang="es-ES_tradnl" altLang="es-ES_tradnl" sz="2400" baseline="-25000" dirty="0" err="1">
                <a:latin typeface="Franklin Gothic Book" panose="020B0503020102020204" pitchFamily="34" charset="0"/>
              </a:rPr>
              <a:t>k</a:t>
            </a:r>
            <a:r>
              <a:rPr lang="es-ES_tradnl" altLang="es-ES_tradnl" sz="2400" dirty="0">
                <a:latin typeface="Franklin Gothic Book" panose="020B0503020102020204" pitchFamily="34" charset="0"/>
              </a:rPr>
              <a:t>)]</a:t>
            </a:r>
          </a:p>
          <a:p>
            <a:endParaRPr lang="es-ES_tradnl" altLang="es-ES_tradnl" sz="2400" dirty="0">
              <a:latin typeface="Franklin Gothic Book" panose="020B0503020102020204" pitchFamily="34" charset="0"/>
            </a:endParaRPr>
          </a:p>
          <a:p>
            <a:r>
              <a:rPr lang="es-ES_tradnl" altLang="es-ES_tradnl" sz="2400" dirty="0">
                <a:latin typeface="Franklin Gothic Book" panose="020B0503020102020204" pitchFamily="34" charset="0"/>
              </a:rPr>
              <a:t>			b) Conociendo f(x), resulta muy difícil (incluso imposible) calcular una primitiva de dicha función</a:t>
            </a:r>
          </a:p>
        </p:txBody>
      </p:sp>
      <p:graphicFrame>
        <p:nvGraphicFramePr>
          <p:cNvPr id="2" name="Objeto 1">
            <a:extLst>
              <a:ext uri="{FF2B5EF4-FFF2-40B4-BE49-F238E27FC236}">
                <a16:creationId xmlns:a16="http://schemas.microsoft.com/office/drawing/2014/main" id="{64BC8257-0049-4DEF-A483-EC115E6FE9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7869629"/>
              </p:ext>
            </p:extLst>
          </p:nvPr>
        </p:nvGraphicFramePr>
        <p:xfrm>
          <a:off x="3231039" y="2182889"/>
          <a:ext cx="2412268" cy="936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850680" imgH="330120" progId="Equation.3">
                  <p:embed/>
                </p:oleObj>
              </mc:Choice>
              <mc:Fallback>
                <p:oleObj name="Ecuación" r:id="rId3" imgW="850680" imgH="3301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31039" y="2182889"/>
                        <a:ext cx="2412268" cy="936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6579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  <p:bldP spid="8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24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3969" y="184175"/>
            <a:ext cx="8985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>
                <a:latin typeface="Impact" panose="020B0806030902050204" pitchFamily="34" charset="0"/>
              </a:rPr>
              <a:t>I n t e g r a c i </a:t>
            </a:r>
            <a:r>
              <a:rPr lang="es-AR" sz="2400" dirty="0" err="1">
                <a:latin typeface="Impact" panose="020B0806030902050204" pitchFamily="34" charset="0"/>
              </a:rPr>
              <a:t>ó</a:t>
            </a:r>
            <a:r>
              <a:rPr lang="es-AR" sz="2400" dirty="0">
                <a:latin typeface="Impact" panose="020B0806030902050204" pitchFamily="34" charset="0"/>
              </a:rPr>
              <a:t> n     </a:t>
            </a:r>
            <a:r>
              <a:rPr lang="es-AR" sz="2400" dirty="0" err="1">
                <a:latin typeface="Impact" panose="020B0806030902050204" pitchFamily="34" charset="0"/>
              </a:rPr>
              <a:t>N</a:t>
            </a:r>
            <a:r>
              <a:rPr lang="es-AR" sz="2400" dirty="0">
                <a:latin typeface="Impact" panose="020B0806030902050204" pitchFamily="34" charset="0"/>
              </a:rPr>
              <a:t> u m é r i c a  -  </a:t>
            </a:r>
            <a:r>
              <a:rPr lang="es-AR" sz="2400" i="1" dirty="0">
                <a:latin typeface="Impact" panose="020B0806030902050204" pitchFamily="34" charset="0"/>
              </a:rPr>
              <a:t>M é t o d o s   d e   N e w t o n   -  C o t e s</a:t>
            </a:r>
            <a:r>
              <a:rPr lang="es-AR" sz="2800" dirty="0">
                <a:latin typeface="Impact" panose="020B0806030902050204" pitchFamily="34" charset="0"/>
              </a:rPr>
              <a:t>  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141996" y="707395"/>
            <a:ext cx="8478565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es-ES_tradnl" altLang="es-ES_tradnl" sz="2400" dirty="0">
                <a:latin typeface="Franklin Gothic Book" panose="020B0503020102020204" pitchFamily="34" charset="0"/>
              </a:rPr>
              <a:t>En estos métodos se sustituye la función a integrar por alguno de sus </a:t>
            </a:r>
            <a:r>
              <a:rPr lang="es-ES_tradnl" altLang="es-ES_tradnl" sz="2400" b="1" dirty="0">
                <a:latin typeface="Franklin Gothic Book" panose="020B0503020102020204" pitchFamily="34" charset="0"/>
              </a:rPr>
              <a:t>polinomios de interpolación</a:t>
            </a:r>
            <a:r>
              <a:rPr lang="es-ES_tradnl" altLang="es-ES_tradnl" sz="2400" dirty="0">
                <a:latin typeface="Franklin Gothic Book" panose="020B0503020102020204" pitchFamily="34" charset="0"/>
              </a:rPr>
              <a:t>. </a:t>
            </a:r>
          </a:p>
          <a:p>
            <a:pPr algn="just"/>
            <a:r>
              <a:rPr lang="es-ES_tradnl" altLang="es-ES_tradnl" sz="2400" dirty="0">
                <a:latin typeface="Franklin Gothic Book" panose="020B0503020102020204" pitchFamily="34" charset="0"/>
              </a:rPr>
              <a:t>En general, los métodos están restringidos a la utilización de puntos equiespaciados para generar los Polinomios de Interpolación.</a:t>
            </a:r>
          </a:p>
          <a:p>
            <a:pPr algn="just"/>
            <a:r>
              <a:rPr lang="es-ES_tradnl" altLang="es-ES_tradnl" sz="2400" dirty="0">
                <a:latin typeface="Franklin Gothic Book" panose="020B0503020102020204" pitchFamily="34" charset="0"/>
              </a:rPr>
              <a:t>El esquema de c</a:t>
            </a:r>
            <a:r>
              <a:rPr lang="es-AR" altLang="es-ES_tradnl" sz="2400" dirty="0" err="1">
                <a:latin typeface="Franklin Gothic Book" panose="020B0503020102020204" pitchFamily="34" charset="0"/>
              </a:rPr>
              <a:t>álculo</a:t>
            </a:r>
            <a:r>
              <a:rPr lang="es-AR" altLang="es-ES_tradnl" sz="2400" dirty="0">
                <a:latin typeface="Franklin Gothic Book" panose="020B0503020102020204" pitchFamily="34" charset="0"/>
              </a:rPr>
              <a:t> consiste entonces en:</a:t>
            </a:r>
            <a:endParaRPr lang="es-ES_tradnl" altLang="es-ES_tradnl" sz="2400" dirty="0">
              <a:latin typeface="Franklin Gothic Book" panose="020B0503020102020204" pitchFamily="34" charset="0"/>
            </a:endParaRPr>
          </a:p>
          <a:p>
            <a:pPr algn="just"/>
            <a:endParaRPr lang="es-ES_tradnl" altLang="es-ES_tradnl" sz="2400" dirty="0">
              <a:latin typeface="Franklin Gothic Book" panose="020B0503020102020204" pitchFamily="34" charset="0"/>
            </a:endParaRPr>
          </a:p>
          <a:p>
            <a:pPr algn="just"/>
            <a:endParaRPr lang="es-ES_tradnl" altLang="es-ES_tradnl" sz="2400" dirty="0">
              <a:latin typeface="Franklin Gothic Book" panose="020B0503020102020204" pitchFamily="34" charset="0"/>
            </a:endParaRPr>
          </a:p>
          <a:p>
            <a:pPr algn="just"/>
            <a:endParaRPr lang="es-ES_tradnl" altLang="es-ES_tradnl" sz="2400" dirty="0">
              <a:latin typeface="Franklin Gothic Book" panose="020B0503020102020204" pitchFamily="34" charset="0"/>
            </a:endParaRPr>
          </a:p>
          <a:p>
            <a:pPr algn="just"/>
            <a:endParaRPr lang="es-ES_tradnl" altLang="es-ES_tradnl" sz="2400" dirty="0">
              <a:latin typeface="Franklin Gothic Book" panose="020B0503020102020204" pitchFamily="34" charset="0"/>
            </a:endParaRPr>
          </a:p>
          <a:p>
            <a:pPr algn="just"/>
            <a:endParaRPr lang="es-ES_tradnl" altLang="es-ES_tradnl" sz="2400" dirty="0">
              <a:latin typeface="Franklin Gothic Book" panose="020B0503020102020204" pitchFamily="34" charset="0"/>
            </a:endParaRPr>
          </a:p>
          <a:p>
            <a:pPr algn="just"/>
            <a:endParaRPr lang="es-ES_tradnl" altLang="es-ES_tradnl" sz="2400" dirty="0">
              <a:latin typeface="Franklin Gothic Book" panose="020B0503020102020204" pitchFamily="34" charset="0"/>
            </a:endParaRPr>
          </a:p>
          <a:p>
            <a:pPr algn="just"/>
            <a:endParaRPr lang="es-ES_tradnl" altLang="es-ES_tradnl" sz="2400" dirty="0">
              <a:latin typeface="Franklin Gothic Book" panose="020B0503020102020204" pitchFamily="34" charset="0"/>
            </a:endParaRPr>
          </a:p>
          <a:p>
            <a:pPr algn="just"/>
            <a:endParaRPr lang="es-ES_tradnl" altLang="es-ES_tradnl" sz="2400" dirty="0">
              <a:latin typeface="Franklin Gothic Book" panose="020B0503020102020204" pitchFamily="34" charset="0"/>
            </a:endParaRPr>
          </a:p>
        </p:txBody>
      </p:sp>
      <p:graphicFrame>
        <p:nvGraphicFramePr>
          <p:cNvPr id="2" name="Objeto 1">
            <a:extLst>
              <a:ext uri="{FF2B5EF4-FFF2-40B4-BE49-F238E27FC236}">
                <a16:creationId xmlns:a16="http://schemas.microsoft.com/office/drawing/2014/main" id="{64BC8257-0049-4DEF-A483-EC115E6FE9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0750125"/>
              </p:ext>
            </p:extLst>
          </p:nvPr>
        </p:nvGraphicFramePr>
        <p:xfrm>
          <a:off x="349360" y="3329921"/>
          <a:ext cx="8175625" cy="1944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4" imgW="2882880" imgH="685800" progId="Equation.3">
                  <p:embed/>
                </p:oleObj>
              </mc:Choice>
              <mc:Fallback>
                <p:oleObj name="Ecuación" r:id="rId4" imgW="2882880" imgH="685800" progId="Equation.3">
                  <p:embed/>
                  <p:pic>
                    <p:nvPicPr>
                      <p:cNvPr id="2" name="Objeto 1">
                        <a:extLst>
                          <a:ext uri="{FF2B5EF4-FFF2-40B4-BE49-F238E27FC236}">
                            <a16:creationId xmlns:a16="http://schemas.microsoft.com/office/drawing/2014/main" id="{64BC8257-0049-4DEF-A483-EC115E6FE9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9360" y="3329921"/>
                        <a:ext cx="8175625" cy="1944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5846" name="Picture 6" descr="Resultado de imagen para flechas curvas">
            <a:extLst>
              <a:ext uri="{FF2B5EF4-FFF2-40B4-BE49-F238E27FC236}">
                <a16:creationId xmlns:a16="http://schemas.microsoft.com/office/drawing/2014/main" id="{A3A657C1-C4EE-4EB0-B191-6C5123136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138941">
            <a:off x="5392450" y="5235656"/>
            <a:ext cx="1669569" cy="132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5750889-CE03-4B20-9B34-15DF0C03D131}"/>
              </a:ext>
            </a:extLst>
          </p:cNvPr>
          <p:cNvSpPr txBox="1"/>
          <p:nvPr/>
        </p:nvSpPr>
        <p:spPr>
          <a:xfrm>
            <a:off x="3138700" y="5688940"/>
            <a:ext cx="2736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latin typeface="Franklin Gothic Book" panose="020B0503020102020204" pitchFamily="34" charset="0"/>
              </a:rPr>
              <a:t>Término que representa al error E(x) del Polinomio Interpolante</a:t>
            </a:r>
          </a:p>
        </p:txBody>
      </p:sp>
    </p:spTree>
    <p:extLst>
      <p:ext uri="{BB962C8B-B14F-4D97-AF65-F5344CB8AC3E}">
        <p14:creationId xmlns:p14="http://schemas.microsoft.com/office/powerpoint/2010/main" val="108390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58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58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24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3969" y="184175"/>
            <a:ext cx="8985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>
                <a:latin typeface="Impact" panose="020B0806030902050204" pitchFamily="34" charset="0"/>
              </a:rPr>
              <a:t>I n t e g r a c i </a:t>
            </a:r>
            <a:r>
              <a:rPr lang="es-AR" sz="2400" dirty="0" err="1">
                <a:latin typeface="Impact" panose="020B0806030902050204" pitchFamily="34" charset="0"/>
              </a:rPr>
              <a:t>ó</a:t>
            </a:r>
            <a:r>
              <a:rPr lang="es-AR" sz="2400" dirty="0">
                <a:latin typeface="Impact" panose="020B0806030902050204" pitchFamily="34" charset="0"/>
              </a:rPr>
              <a:t> n     </a:t>
            </a:r>
            <a:r>
              <a:rPr lang="es-AR" sz="2400" dirty="0" err="1">
                <a:latin typeface="Impact" panose="020B0806030902050204" pitchFamily="34" charset="0"/>
              </a:rPr>
              <a:t>N</a:t>
            </a:r>
            <a:r>
              <a:rPr lang="es-AR" sz="2400" dirty="0">
                <a:latin typeface="Impact" panose="020B0806030902050204" pitchFamily="34" charset="0"/>
              </a:rPr>
              <a:t> u m é r i c a  -  </a:t>
            </a:r>
            <a:r>
              <a:rPr lang="es-AR" sz="2400" i="1" dirty="0">
                <a:latin typeface="Impact" panose="020B0806030902050204" pitchFamily="34" charset="0"/>
              </a:rPr>
              <a:t>M é t o d o s   d e   N e w t o n   -  C o t e s</a:t>
            </a:r>
            <a:r>
              <a:rPr lang="es-AR" sz="2800" dirty="0">
                <a:latin typeface="Impact" panose="020B0806030902050204" pitchFamily="34" charset="0"/>
              </a:rPr>
              <a:t>  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722ABA7-8532-4467-A44C-6B1E2ED9B018}"/>
              </a:ext>
            </a:extLst>
          </p:cNvPr>
          <p:cNvSpPr txBox="1"/>
          <p:nvPr/>
        </p:nvSpPr>
        <p:spPr>
          <a:xfrm>
            <a:off x="120735" y="631308"/>
            <a:ext cx="89857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>
                <a:latin typeface="Impact" panose="020B0806030902050204" pitchFamily="34" charset="0"/>
              </a:rPr>
              <a:t>P r i m e r   C a s o :   P o l i n o m i o  d e  </a:t>
            </a:r>
            <a:r>
              <a:rPr lang="es-AR" sz="2400" dirty="0">
                <a:solidFill>
                  <a:srgbClr val="FF0000"/>
                </a:solidFill>
                <a:latin typeface="Impact" panose="020B0806030902050204" pitchFamily="34" charset="0"/>
              </a:rPr>
              <a:t>P r i m e r   G r a d o</a:t>
            </a:r>
          </a:p>
          <a:p>
            <a:pPr algn="ctr"/>
            <a:r>
              <a:rPr lang="es-AR" sz="2400" dirty="0">
                <a:latin typeface="Impact" panose="020B0806030902050204" pitchFamily="34" charset="0"/>
              </a:rPr>
              <a:t>M é t o d o   d e l   T r a p e c i o  </a:t>
            </a:r>
            <a:endParaRPr lang="es-AR" sz="2800" dirty="0">
              <a:latin typeface="Impact" panose="020B0806030902050204" pitchFamily="34" charset="0"/>
            </a:endParaRPr>
          </a:p>
        </p:txBody>
      </p:sp>
      <p:graphicFrame>
        <p:nvGraphicFramePr>
          <p:cNvPr id="10" name="Objeto 9">
            <a:extLst>
              <a:ext uri="{FF2B5EF4-FFF2-40B4-BE49-F238E27FC236}">
                <a16:creationId xmlns:a16="http://schemas.microsoft.com/office/drawing/2014/main" id="{B555A9E2-A993-4F8A-8F57-C6BF2826D7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0605998"/>
              </p:ext>
            </p:extLst>
          </p:nvPr>
        </p:nvGraphicFramePr>
        <p:xfrm>
          <a:off x="1654175" y="5365750"/>
          <a:ext cx="131445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4" imgW="876240" imgH="355320" progId="Equation.3">
                  <p:embed/>
                </p:oleObj>
              </mc:Choice>
              <mc:Fallback>
                <p:oleObj name="Ecuación" r:id="rId4" imgW="876240" imgH="3553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54175" y="5365750"/>
                        <a:ext cx="1314450" cy="531813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to 14">
            <a:extLst>
              <a:ext uri="{FF2B5EF4-FFF2-40B4-BE49-F238E27FC236}">
                <a16:creationId xmlns:a16="http://schemas.microsoft.com/office/drawing/2014/main" id="{2954FF72-B0EC-4E5B-956C-4C5006A2C1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9675189"/>
              </p:ext>
            </p:extLst>
          </p:nvPr>
        </p:nvGraphicFramePr>
        <p:xfrm>
          <a:off x="2982044" y="5343872"/>
          <a:ext cx="468630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6" imgW="3124080" imgH="355320" progId="Equation.3">
                  <p:embed/>
                </p:oleObj>
              </mc:Choice>
              <mc:Fallback>
                <p:oleObj name="Ecuación" r:id="rId6" imgW="3124080" imgH="3553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82044" y="5343872"/>
                        <a:ext cx="4686300" cy="53340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0" name="Imagen 19">
            <a:extLst>
              <a:ext uri="{FF2B5EF4-FFF2-40B4-BE49-F238E27FC236}">
                <a16:creationId xmlns:a16="http://schemas.microsoft.com/office/drawing/2014/main" id="{58A12352-8F1C-403A-8301-921632AEC0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33551" y="1529156"/>
            <a:ext cx="5076897" cy="3799688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231A0BD9-F155-498B-82CE-E244279B720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51720" y="1628800"/>
            <a:ext cx="5076897" cy="3799688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1353C2BC-A76D-4318-BBAC-B7AD8B6058B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51720" y="1628800"/>
            <a:ext cx="5076897" cy="3799688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855CDECB-CDB6-4D22-AAF8-A418DF9342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51720" y="1628800"/>
            <a:ext cx="5076897" cy="3799688"/>
          </a:xfrm>
          <a:prstGeom prst="rect">
            <a:avLst/>
          </a:prstGeom>
        </p:spPr>
      </p:pic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60598AB3-983F-4F9E-80C8-4DCB0A978925}"/>
              </a:ext>
            </a:extLst>
          </p:cNvPr>
          <p:cNvCxnSpPr/>
          <p:nvPr/>
        </p:nvCxnSpPr>
        <p:spPr>
          <a:xfrm flipH="1">
            <a:off x="3491880" y="5013176"/>
            <a:ext cx="2088232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uadroTexto 25">
            <a:extLst>
              <a:ext uri="{FF2B5EF4-FFF2-40B4-BE49-F238E27FC236}">
                <a16:creationId xmlns:a16="http://schemas.microsoft.com/office/drawing/2014/main" id="{F4D011AD-8277-44A2-893F-CFA7D83A8509}"/>
              </a:ext>
            </a:extLst>
          </p:cNvPr>
          <p:cNvSpPr txBox="1"/>
          <p:nvPr/>
        </p:nvSpPr>
        <p:spPr>
          <a:xfrm>
            <a:off x="4355976" y="4911551"/>
            <a:ext cx="43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b="1" dirty="0">
                <a:solidFill>
                  <a:srgbClr val="FF0000"/>
                </a:solidFill>
              </a:rPr>
              <a:t>h</a:t>
            </a:r>
          </a:p>
        </p:txBody>
      </p:sp>
      <p:graphicFrame>
        <p:nvGraphicFramePr>
          <p:cNvPr id="27" name="Objeto 26">
            <a:extLst>
              <a:ext uri="{FF2B5EF4-FFF2-40B4-BE49-F238E27FC236}">
                <a16:creationId xmlns:a16="http://schemas.microsoft.com/office/drawing/2014/main" id="{9FBDF581-BF20-4AE3-A68B-8B12C83D90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0642466"/>
              </p:ext>
            </p:extLst>
          </p:nvPr>
        </p:nvGraphicFramePr>
        <p:xfrm>
          <a:off x="2645944" y="6021288"/>
          <a:ext cx="2539440" cy="786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12" imgW="1269720" imgH="393480" progId="Equation.3">
                  <p:embed/>
                </p:oleObj>
              </mc:Choice>
              <mc:Fallback>
                <p:oleObj name="Ecuación" r:id="rId12" imgW="1269720" imgH="39348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645944" y="6021288"/>
                        <a:ext cx="2539440" cy="786960"/>
                      </a:xfrm>
                      <a:prstGeom prst="rect">
                        <a:avLst/>
                      </a:prstGeom>
                      <a:solidFill>
                        <a:srgbClr val="D17F7D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to 27">
            <a:extLst>
              <a:ext uri="{FF2B5EF4-FFF2-40B4-BE49-F238E27FC236}">
                <a16:creationId xmlns:a16="http://schemas.microsoft.com/office/drawing/2014/main" id="{E57280DE-1E83-4F52-8962-32FEE93DD9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7778828"/>
              </p:ext>
            </p:extLst>
          </p:nvPr>
        </p:nvGraphicFramePr>
        <p:xfrm>
          <a:off x="5200866" y="6021288"/>
          <a:ext cx="1329570" cy="783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14" imgW="711000" imgH="419040" progId="Equation.3">
                  <p:embed/>
                </p:oleObj>
              </mc:Choice>
              <mc:Fallback>
                <p:oleObj name="Ecuación" r:id="rId14" imgW="711000" imgH="4190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200866" y="6021288"/>
                        <a:ext cx="1329570" cy="783605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Flecha: curvada hacia la derecha 28">
            <a:extLst>
              <a:ext uri="{FF2B5EF4-FFF2-40B4-BE49-F238E27FC236}">
                <a16:creationId xmlns:a16="http://schemas.microsoft.com/office/drawing/2014/main" id="{578BBF69-544C-4085-8531-AD72D6F31642}"/>
              </a:ext>
            </a:extLst>
          </p:cNvPr>
          <p:cNvSpPr/>
          <p:nvPr/>
        </p:nvSpPr>
        <p:spPr>
          <a:xfrm rot="19020064">
            <a:off x="1188041" y="4704798"/>
            <a:ext cx="901455" cy="2468024"/>
          </a:xfrm>
          <a:prstGeom prst="curved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30" name="Flecha: curvada hacia la derecha 29">
            <a:extLst>
              <a:ext uri="{FF2B5EF4-FFF2-40B4-BE49-F238E27FC236}">
                <a16:creationId xmlns:a16="http://schemas.microsoft.com/office/drawing/2014/main" id="{627FF370-F314-4168-A614-DA60C42297FF}"/>
              </a:ext>
            </a:extLst>
          </p:cNvPr>
          <p:cNvSpPr/>
          <p:nvPr/>
        </p:nvSpPr>
        <p:spPr>
          <a:xfrm rot="2429117" flipH="1">
            <a:off x="7062825" y="4585480"/>
            <a:ext cx="923546" cy="246802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715558E-F20F-4E81-B1F1-605513E72CCF}"/>
              </a:ext>
            </a:extLst>
          </p:cNvPr>
          <p:cNvSpPr txBox="1"/>
          <p:nvPr/>
        </p:nvSpPr>
        <p:spPr>
          <a:xfrm>
            <a:off x="13969" y="4437112"/>
            <a:ext cx="2001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FF0000"/>
                </a:solidFill>
                <a:latin typeface="Franklin Gothic Book" panose="020B0503020102020204" pitchFamily="34" charset="0"/>
              </a:rPr>
              <a:t>Fórmula del Trapecio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E2B5F0C1-F097-4484-B8D7-769FE38BD0FD}"/>
              </a:ext>
            </a:extLst>
          </p:cNvPr>
          <p:cNvSpPr txBox="1"/>
          <p:nvPr/>
        </p:nvSpPr>
        <p:spPr>
          <a:xfrm>
            <a:off x="8172400" y="4437112"/>
            <a:ext cx="1086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tx2">
                    <a:lumMod val="60000"/>
                    <a:lumOff val="40000"/>
                  </a:schemeClr>
                </a:solidFill>
                <a:latin typeface="Franklin Gothic Book" panose="020B0503020102020204" pitchFamily="34" charset="0"/>
              </a:rPr>
              <a:t>Error Asociado</a:t>
            </a:r>
          </a:p>
        </p:txBody>
      </p:sp>
    </p:spTree>
    <p:extLst>
      <p:ext uri="{BB962C8B-B14F-4D97-AF65-F5344CB8AC3E}">
        <p14:creationId xmlns:p14="http://schemas.microsoft.com/office/powerpoint/2010/main" val="26371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24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3969" y="184175"/>
            <a:ext cx="8985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>
                <a:latin typeface="Impact" panose="020B0806030902050204" pitchFamily="34" charset="0"/>
              </a:rPr>
              <a:t>I n t e g r a c i </a:t>
            </a:r>
            <a:r>
              <a:rPr lang="es-AR" sz="2400" dirty="0" err="1">
                <a:latin typeface="Impact" panose="020B0806030902050204" pitchFamily="34" charset="0"/>
              </a:rPr>
              <a:t>ó</a:t>
            </a:r>
            <a:r>
              <a:rPr lang="es-AR" sz="2400" dirty="0">
                <a:latin typeface="Impact" panose="020B0806030902050204" pitchFamily="34" charset="0"/>
              </a:rPr>
              <a:t> n     </a:t>
            </a:r>
            <a:r>
              <a:rPr lang="es-AR" sz="2400" dirty="0" err="1">
                <a:latin typeface="Impact" panose="020B0806030902050204" pitchFamily="34" charset="0"/>
              </a:rPr>
              <a:t>N</a:t>
            </a:r>
            <a:r>
              <a:rPr lang="es-AR" sz="2400" dirty="0">
                <a:latin typeface="Impact" panose="020B0806030902050204" pitchFamily="34" charset="0"/>
              </a:rPr>
              <a:t> u m é r i c a  -  </a:t>
            </a:r>
            <a:r>
              <a:rPr lang="es-AR" sz="2400" i="1" dirty="0">
                <a:latin typeface="Impact" panose="020B0806030902050204" pitchFamily="34" charset="0"/>
              </a:rPr>
              <a:t>M é t o d o s   d e   N e w t o n   -  C o t e s</a:t>
            </a:r>
            <a:r>
              <a:rPr lang="es-AR" sz="2800" dirty="0">
                <a:latin typeface="Impact" panose="020B0806030902050204" pitchFamily="34" charset="0"/>
              </a:rPr>
              <a:t>  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722ABA7-8532-4467-A44C-6B1E2ED9B018}"/>
              </a:ext>
            </a:extLst>
          </p:cNvPr>
          <p:cNvSpPr txBox="1"/>
          <p:nvPr/>
        </p:nvSpPr>
        <p:spPr>
          <a:xfrm>
            <a:off x="120735" y="631308"/>
            <a:ext cx="89857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>
                <a:latin typeface="Impact" panose="020B0806030902050204" pitchFamily="34" charset="0"/>
              </a:rPr>
              <a:t>S e g u n d o   C a s o :   P o l i n o m i o  d e  </a:t>
            </a:r>
            <a:r>
              <a:rPr lang="es-AR" sz="2400" dirty="0">
                <a:solidFill>
                  <a:srgbClr val="FF0000"/>
                </a:solidFill>
                <a:latin typeface="Impact" panose="020B0806030902050204" pitchFamily="34" charset="0"/>
              </a:rPr>
              <a:t>S e g u n d o   G r a d o</a:t>
            </a:r>
          </a:p>
          <a:p>
            <a:pPr algn="ctr"/>
            <a:r>
              <a:rPr lang="es-AR" sz="2400" dirty="0">
                <a:latin typeface="Impact" panose="020B0806030902050204" pitchFamily="34" charset="0"/>
              </a:rPr>
              <a:t>M é t o d o   d e   S i m p s o n  (1/3)  </a:t>
            </a:r>
            <a:endParaRPr lang="es-AR" sz="2800" dirty="0">
              <a:latin typeface="Impact" panose="020B0806030902050204" pitchFamily="34" charset="0"/>
            </a:endParaRPr>
          </a:p>
        </p:txBody>
      </p:sp>
      <p:graphicFrame>
        <p:nvGraphicFramePr>
          <p:cNvPr id="10" name="Objeto 9">
            <a:extLst>
              <a:ext uri="{FF2B5EF4-FFF2-40B4-BE49-F238E27FC236}">
                <a16:creationId xmlns:a16="http://schemas.microsoft.com/office/drawing/2014/main" id="{B555A9E2-A993-4F8A-8F57-C6BF2826D7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6413024"/>
              </p:ext>
            </p:extLst>
          </p:nvPr>
        </p:nvGraphicFramePr>
        <p:xfrm>
          <a:off x="1654175" y="5365750"/>
          <a:ext cx="131445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4" imgW="876240" imgH="355320" progId="Equation.3">
                  <p:embed/>
                </p:oleObj>
              </mc:Choice>
              <mc:Fallback>
                <p:oleObj name="Ecuación" r:id="rId4" imgW="876240" imgH="355320" progId="Equation.3">
                  <p:embed/>
                  <p:pic>
                    <p:nvPicPr>
                      <p:cNvPr id="10" name="Objeto 9">
                        <a:extLst>
                          <a:ext uri="{FF2B5EF4-FFF2-40B4-BE49-F238E27FC236}">
                            <a16:creationId xmlns:a16="http://schemas.microsoft.com/office/drawing/2014/main" id="{B555A9E2-A993-4F8A-8F57-C6BF2826D7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54175" y="5365750"/>
                        <a:ext cx="1314450" cy="531813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to 14">
            <a:extLst>
              <a:ext uri="{FF2B5EF4-FFF2-40B4-BE49-F238E27FC236}">
                <a16:creationId xmlns:a16="http://schemas.microsoft.com/office/drawing/2014/main" id="{2954FF72-B0EC-4E5B-956C-4C5006A2C1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4669775"/>
              </p:ext>
            </p:extLst>
          </p:nvPr>
        </p:nvGraphicFramePr>
        <p:xfrm>
          <a:off x="2924175" y="5343525"/>
          <a:ext cx="480060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6" imgW="3200400" imgH="355320" progId="Equation.3">
                  <p:embed/>
                </p:oleObj>
              </mc:Choice>
              <mc:Fallback>
                <p:oleObj name="Ecuación" r:id="rId6" imgW="3200400" imgH="355320" progId="Equation.3">
                  <p:embed/>
                  <p:pic>
                    <p:nvPicPr>
                      <p:cNvPr id="15" name="Objeto 14">
                        <a:extLst>
                          <a:ext uri="{FF2B5EF4-FFF2-40B4-BE49-F238E27FC236}">
                            <a16:creationId xmlns:a16="http://schemas.microsoft.com/office/drawing/2014/main" id="{2954FF72-B0EC-4E5B-956C-4C5006A2C1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24175" y="5343525"/>
                        <a:ext cx="4800600" cy="53340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to 26">
            <a:extLst>
              <a:ext uri="{FF2B5EF4-FFF2-40B4-BE49-F238E27FC236}">
                <a16:creationId xmlns:a16="http://schemas.microsoft.com/office/drawing/2014/main" id="{9FBDF581-BF20-4AE3-A68B-8B12C83D90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300874"/>
              </p:ext>
            </p:extLst>
          </p:nvPr>
        </p:nvGraphicFramePr>
        <p:xfrm>
          <a:off x="1826692" y="6021388"/>
          <a:ext cx="3681412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8" imgW="1841400" imgH="393480" progId="Equation.3">
                  <p:embed/>
                </p:oleObj>
              </mc:Choice>
              <mc:Fallback>
                <p:oleObj name="Ecuación" r:id="rId8" imgW="1841400" imgH="393480" progId="Equation.3">
                  <p:embed/>
                  <p:pic>
                    <p:nvPicPr>
                      <p:cNvPr id="27" name="Objeto 26">
                        <a:extLst>
                          <a:ext uri="{FF2B5EF4-FFF2-40B4-BE49-F238E27FC236}">
                            <a16:creationId xmlns:a16="http://schemas.microsoft.com/office/drawing/2014/main" id="{9FBDF581-BF20-4AE3-A68B-8B12C83D90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826692" y="6021388"/>
                        <a:ext cx="3681412" cy="787400"/>
                      </a:xfrm>
                      <a:prstGeom prst="rect">
                        <a:avLst/>
                      </a:prstGeom>
                      <a:solidFill>
                        <a:srgbClr val="D17F7D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to 27">
            <a:extLst>
              <a:ext uri="{FF2B5EF4-FFF2-40B4-BE49-F238E27FC236}">
                <a16:creationId xmlns:a16="http://schemas.microsoft.com/office/drawing/2014/main" id="{E57280DE-1E83-4F52-8962-32FEE93DD9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2246090"/>
              </p:ext>
            </p:extLst>
          </p:nvPr>
        </p:nvGraphicFramePr>
        <p:xfrm>
          <a:off x="5498306" y="6021388"/>
          <a:ext cx="1377950" cy="784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10" imgW="736560" imgH="419040" progId="Equation.3">
                  <p:embed/>
                </p:oleObj>
              </mc:Choice>
              <mc:Fallback>
                <p:oleObj name="Ecuación" r:id="rId10" imgW="736560" imgH="419040" progId="Equation.3">
                  <p:embed/>
                  <p:pic>
                    <p:nvPicPr>
                      <p:cNvPr id="28" name="Objeto 27">
                        <a:extLst>
                          <a:ext uri="{FF2B5EF4-FFF2-40B4-BE49-F238E27FC236}">
                            <a16:creationId xmlns:a16="http://schemas.microsoft.com/office/drawing/2014/main" id="{E57280DE-1E83-4F52-8962-32FEE93DD9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498306" y="6021388"/>
                        <a:ext cx="1377950" cy="784225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Flecha: curvada hacia la derecha 28">
            <a:extLst>
              <a:ext uri="{FF2B5EF4-FFF2-40B4-BE49-F238E27FC236}">
                <a16:creationId xmlns:a16="http://schemas.microsoft.com/office/drawing/2014/main" id="{578BBF69-544C-4085-8531-AD72D6F31642}"/>
              </a:ext>
            </a:extLst>
          </p:cNvPr>
          <p:cNvSpPr/>
          <p:nvPr/>
        </p:nvSpPr>
        <p:spPr>
          <a:xfrm rot="19020064">
            <a:off x="323945" y="4704798"/>
            <a:ext cx="901455" cy="2468024"/>
          </a:xfrm>
          <a:prstGeom prst="curved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30" name="Flecha: curvada hacia la derecha 29">
            <a:extLst>
              <a:ext uri="{FF2B5EF4-FFF2-40B4-BE49-F238E27FC236}">
                <a16:creationId xmlns:a16="http://schemas.microsoft.com/office/drawing/2014/main" id="{627FF370-F314-4168-A614-DA60C42297FF}"/>
              </a:ext>
            </a:extLst>
          </p:cNvPr>
          <p:cNvSpPr/>
          <p:nvPr/>
        </p:nvSpPr>
        <p:spPr>
          <a:xfrm rot="2429117" flipH="1">
            <a:off x="7416149" y="4585480"/>
            <a:ext cx="923546" cy="246802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715558E-F20F-4E81-B1F1-605513E72CCF}"/>
              </a:ext>
            </a:extLst>
          </p:cNvPr>
          <p:cNvSpPr txBox="1"/>
          <p:nvPr/>
        </p:nvSpPr>
        <p:spPr>
          <a:xfrm>
            <a:off x="410347" y="4437112"/>
            <a:ext cx="2001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FF0000"/>
                </a:solidFill>
                <a:latin typeface="Franklin Gothic Book" panose="020B0503020102020204" pitchFamily="34" charset="0"/>
              </a:rPr>
              <a:t>Fórmula de Simpson 1/3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E2B5F0C1-F097-4484-B8D7-769FE38BD0FD}"/>
              </a:ext>
            </a:extLst>
          </p:cNvPr>
          <p:cNvSpPr txBox="1"/>
          <p:nvPr/>
        </p:nvSpPr>
        <p:spPr>
          <a:xfrm>
            <a:off x="7229580" y="4437112"/>
            <a:ext cx="1086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tx2">
                    <a:lumMod val="60000"/>
                    <a:lumOff val="40000"/>
                  </a:schemeClr>
                </a:solidFill>
                <a:latin typeface="Franklin Gothic Book" panose="020B0503020102020204" pitchFamily="34" charset="0"/>
              </a:rPr>
              <a:t>Error Asociado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83612B42-FDCF-4FE5-AC8A-514672151ABC}"/>
              </a:ext>
            </a:extLst>
          </p:cNvPr>
          <p:cNvPicPr preferRelativeResize="0"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2033551" y="1484784"/>
            <a:ext cx="5076897" cy="362521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22ACB9D7-30C6-43EE-8F57-29265046583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051720" y="1484784"/>
            <a:ext cx="5076897" cy="3799688"/>
          </a:xfrm>
          <a:prstGeom prst="rect">
            <a:avLst/>
          </a:prstGeom>
        </p:spPr>
      </p:pic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872528ED-4457-4BA2-9E66-D2CF001F6BB7}"/>
              </a:ext>
            </a:extLst>
          </p:cNvPr>
          <p:cNvCxnSpPr>
            <a:cxnSpLocks/>
          </p:cNvCxnSpPr>
          <p:nvPr/>
        </p:nvCxnSpPr>
        <p:spPr>
          <a:xfrm>
            <a:off x="3347864" y="4911551"/>
            <a:ext cx="1224136" cy="0"/>
          </a:xfrm>
          <a:prstGeom prst="straightConnector1">
            <a:avLst/>
          </a:prstGeom>
          <a:ln w="28575">
            <a:solidFill>
              <a:srgbClr val="FF33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0FDD8BD0-786F-4C8A-B166-6B3EFD503C4D}"/>
              </a:ext>
            </a:extLst>
          </p:cNvPr>
          <p:cNvCxnSpPr>
            <a:cxnSpLocks/>
          </p:cNvCxnSpPr>
          <p:nvPr/>
        </p:nvCxnSpPr>
        <p:spPr>
          <a:xfrm>
            <a:off x="4716016" y="4911551"/>
            <a:ext cx="1224136" cy="0"/>
          </a:xfrm>
          <a:prstGeom prst="straightConnector1">
            <a:avLst/>
          </a:prstGeom>
          <a:ln w="28575">
            <a:solidFill>
              <a:srgbClr val="FF33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134E5CCA-8895-4B6C-8A19-14CF02767788}"/>
              </a:ext>
            </a:extLst>
          </p:cNvPr>
          <p:cNvSpPr txBox="1"/>
          <p:nvPr/>
        </p:nvSpPr>
        <p:spPr>
          <a:xfrm>
            <a:off x="3851920" y="483954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</a:t>
            </a:r>
            <a:endParaRPr lang="es-AR" sz="2400" dirty="0">
              <a:solidFill>
                <a:srgbClr val="FF0000"/>
              </a:solidFill>
            </a:endParaRP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0CFEBE6A-8D53-4759-A65A-3C279E622770}"/>
              </a:ext>
            </a:extLst>
          </p:cNvPr>
          <p:cNvSpPr txBox="1"/>
          <p:nvPr/>
        </p:nvSpPr>
        <p:spPr>
          <a:xfrm>
            <a:off x="5148064" y="4839543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</a:t>
            </a:r>
            <a:endParaRPr lang="es-AR" sz="2400" dirty="0">
              <a:solidFill>
                <a:srgbClr val="FF0000"/>
              </a:solidFill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DE632F58-0D43-466E-A5DF-CE117662C2D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033551" y="1484784"/>
            <a:ext cx="5076897" cy="3799688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497D111A-72F2-48B3-86CC-785D94A1255B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35160" t="17058" r="33462" b="40622"/>
          <a:stretch/>
        </p:blipFill>
        <p:spPr>
          <a:xfrm>
            <a:off x="2771800" y="1754098"/>
            <a:ext cx="3823037" cy="289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145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/>
      <p:bldP spid="32" grpId="0"/>
      <p:bldP spid="9" grpId="0"/>
      <p:bldP spid="3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24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3969" y="184175"/>
            <a:ext cx="8985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>
                <a:latin typeface="Impact" panose="020B0806030902050204" pitchFamily="34" charset="0"/>
              </a:rPr>
              <a:t>I n t e g r a c i </a:t>
            </a:r>
            <a:r>
              <a:rPr lang="es-AR" sz="2400" dirty="0" err="1">
                <a:latin typeface="Impact" panose="020B0806030902050204" pitchFamily="34" charset="0"/>
              </a:rPr>
              <a:t>ó</a:t>
            </a:r>
            <a:r>
              <a:rPr lang="es-AR" sz="2400" dirty="0">
                <a:latin typeface="Impact" panose="020B0806030902050204" pitchFamily="34" charset="0"/>
              </a:rPr>
              <a:t> n     </a:t>
            </a:r>
            <a:r>
              <a:rPr lang="es-AR" sz="2400" dirty="0" err="1">
                <a:latin typeface="Impact" panose="020B0806030902050204" pitchFamily="34" charset="0"/>
              </a:rPr>
              <a:t>N</a:t>
            </a:r>
            <a:r>
              <a:rPr lang="es-AR" sz="2400" dirty="0">
                <a:latin typeface="Impact" panose="020B0806030902050204" pitchFamily="34" charset="0"/>
              </a:rPr>
              <a:t> u m é r i c a  -  </a:t>
            </a:r>
            <a:r>
              <a:rPr lang="es-AR" sz="2400" i="1" dirty="0">
                <a:latin typeface="Impact" panose="020B0806030902050204" pitchFamily="34" charset="0"/>
              </a:rPr>
              <a:t>M é t o d o s   d e   N e w t o n   -  C o t e s</a:t>
            </a:r>
            <a:r>
              <a:rPr lang="es-AR" sz="2800" dirty="0">
                <a:latin typeface="Impact" panose="020B0806030902050204" pitchFamily="34" charset="0"/>
              </a:rPr>
              <a:t>  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722ABA7-8532-4467-A44C-6B1E2ED9B018}"/>
              </a:ext>
            </a:extLst>
          </p:cNvPr>
          <p:cNvSpPr txBox="1"/>
          <p:nvPr/>
        </p:nvSpPr>
        <p:spPr>
          <a:xfrm>
            <a:off x="120735" y="631308"/>
            <a:ext cx="89857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>
                <a:latin typeface="Impact" panose="020B0806030902050204" pitchFamily="34" charset="0"/>
              </a:rPr>
              <a:t>T e r c e r   C a s o :   P o l i n o m i o  d e  </a:t>
            </a:r>
            <a:r>
              <a:rPr lang="es-AR" sz="2400" dirty="0">
                <a:solidFill>
                  <a:srgbClr val="FF0000"/>
                </a:solidFill>
                <a:latin typeface="Impact" panose="020B0806030902050204" pitchFamily="34" charset="0"/>
              </a:rPr>
              <a:t>T e r c e r   G r a d o</a:t>
            </a:r>
          </a:p>
          <a:p>
            <a:pPr algn="ctr"/>
            <a:r>
              <a:rPr lang="es-AR" sz="2400" dirty="0">
                <a:latin typeface="Impact" panose="020B0806030902050204" pitchFamily="34" charset="0"/>
              </a:rPr>
              <a:t>M é t o d o   d e   S i m p s o n  (3/8)  </a:t>
            </a:r>
            <a:endParaRPr lang="es-AR" sz="2800" dirty="0">
              <a:latin typeface="Impact" panose="020B0806030902050204" pitchFamily="34" charset="0"/>
            </a:endParaRPr>
          </a:p>
        </p:txBody>
      </p:sp>
      <p:graphicFrame>
        <p:nvGraphicFramePr>
          <p:cNvPr id="10" name="Objeto 9">
            <a:extLst>
              <a:ext uri="{FF2B5EF4-FFF2-40B4-BE49-F238E27FC236}">
                <a16:creationId xmlns:a16="http://schemas.microsoft.com/office/drawing/2014/main" id="{B555A9E2-A993-4F8A-8F57-C6BF2826D7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0398054"/>
              </p:ext>
            </p:extLst>
          </p:nvPr>
        </p:nvGraphicFramePr>
        <p:xfrm>
          <a:off x="1654175" y="5365750"/>
          <a:ext cx="131445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4" imgW="876240" imgH="355320" progId="Equation.3">
                  <p:embed/>
                </p:oleObj>
              </mc:Choice>
              <mc:Fallback>
                <p:oleObj name="Ecuación" r:id="rId4" imgW="876240" imgH="355320" progId="Equation.3">
                  <p:embed/>
                  <p:pic>
                    <p:nvPicPr>
                      <p:cNvPr id="10" name="Objeto 9">
                        <a:extLst>
                          <a:ext uri="{FF2B5EF4-FFF2-40B4-BE49-F238E27FC236}">
                            <a16:creationId xmlns:a16="http://schemas.microsoft.com/office/drawing/2014/main" id="{B555A9E2-A993-4F8A-8F57-C6BF2826D7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54175" y="5365750"/>
                        <a:ext cx="1314450" cy="531813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to 14">
            <a:extLst>
              <a:ext uri="{FF2B5EF4-FFF2-40B4-BE49-F238E27FC236}">
                <a16:creationId xmlns:a16="http://schemas.microsoft.com/office/drawing/2014/main" id="{2954FF72-B0EC-4E5B-956C-4C5006A2C1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8375510"/>
              </p:ext>
            </p:extLst>
          </p:nvPr>
        </p:nvGraphicFramePr>
        <p:xfrm>
          <a:off x="2943225" y="5343525"/>
          <a:ext cx="476250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6" imgW="3174840" imgH="355320" progId="Equation.3">
                  <p:embed/>
                </p:oleObj>
              </mc:Choice>
              <mc:Fallback>
                <p:oleObj name="Ecuación" r:id="rId6" imgW="3174840" imgH="355320" progId="Equation.3">
                  <p:embed/>
                  <p:pic>
                    <p:nvPicPr>
                      <p:cNvPr id="15" name="Objeto 14">
                        <a:extLst>
                          <a:ext uri="{FF2B5EF4-FFF2-40B4-BE49-F238E27FC236}">
                            <a16:creationId xmlns:a16="http://schemas.microsoft.com/office/drawing/2014/main" id="{2954FF72-B0EC-4E5B-956C-4C5006A2C1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43225" y="5343525"/>
                        <a:ext cx="4762500" cy="53340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to 26">
            <a:extLst>
              <a:ext uri="{FF2B5EF4-FFF2-40B4-BE49-F238E27FC236}">
                <a16:creationId xmlns:a16="http://schemas.microsoft.com/office/drawing/2014/main" id="{9FBDF581-BF20-4AE3-A68B-8B12C83D90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2031212"/>
              </p:ext>
            </p:extLst>
          </p:nvPr>
        </p:nvGraphicFramePr>
        <p:xfrm>
          <a:off x="1043608" y="6021388"/>
          <a:ext cx="4951412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8" imgW="2476440" imgH="393480" progId="Equation.3">
                  <p:embed/>
                </p:oleObj>
              </mc:Choice>
              <mc:Fallback>
                <p:oleObj name="Ecuación" r:id="rId8" imgW="2476440" imgH="393480" progId="Equation.3">
                  <p:embed/>
                  <p:pic>
                    <p:nvPicPr>
                      <p:cNvPr id="27" name="Objeto 26">
                        <a:extLst>
                          <a:ext uri="{FF2B5EF4-FFF2-40B4-BE49-F238E27FC236}">
                            <a16:creationId xmlns:a16="http://schemas.microsoft.com/office/drawing/2014/main" id="{9FBDF581-BF20-4AE3-A68B-8B12C83D90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43608" y="6021388"/>
                        <a:ext cx="4951412" cy="787400"/>
                      </a:xfrm>
                      <a:prstGeom prst="rect">
                        <a:avLst/>
                      </a:prstGeom>
                      <a:solidFill>
                        <a:srgbClr val="D17F7D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to 27">
            <a:extLst>
              <a:ext uri="{FF2B5EF4-FFF2-40B4-BE49-F238E27FC236}">
                <a16:creationId xmlns:a16="http://schemas.microsoft.com/office/drawing/2014/main" id="{E57280DE-1E83-4F52-8962-32FEE93DD9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9872088"/>
              </p:ext>
            </p:extLst>
          </p:nvPr>
        </p:nvGraphicFramePr>
        <p:xfrm>
          <a:off x="5975560" y="6021286"/>
          <a:ext cx="1764792" cy="7594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10" imgW="914400" imgH="393480" progId="Equation.3">
                  <p:embed/>
                </p:oleObj>
              </mc:Choice>
              <mc:Fallback>
                <p:oleObj name="Ecuación" r:id="rId10" imgW="914400" imgH="393480" progId="Equation.3">
                  <p:embed/>
                  <p:pic>
                    <p:nvPicPr>
                      <p:cNvPr id="28" name="Objeto 27">
                        <a:extLst>
                          <a:ext uri="{FF2B5EF4-FFF2-40B4-BE49-F238E27FC236}">
                            <a16:creationId xmlns:a16="http://schemas.microsoft.com/office/drawing/2014/main" id="{E57280DE-1E83-4F52-8962-32FEE93DD9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975560" y="6021286"/>
                        <a:ext cx="1764792" cy="759416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Flecha: curvada hacia la derecha 28">
            <a:extLst>
              <a:ext uri="{FF2B5EF4-FFF2-40B4-BE49-F238E27FC236}">
                <a16:creationId xmlns:a16="http://schemas.microsoft.com/office/drawing/2014/main" id="{578BBF69-544C-4085-8531-AD72D6F31642}"/>
              </a:ext>
            </a:extLst>
          </p:cNvPr>
          <p:cNvSpPr/>
          <p:nvPr/>
        </p:nvSpPr>
        <p:spPr>
          <a:xfrm rot="20390848">
            <a:off x="8259" y="5091054"/>
            <a:ext cx="901455" cy="1542237"/>
          </a:xfrm>
          <a:prstGeom prst="curved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30" name="Flecha: curvada hacia la derecha 29">
            <a:extLst>
              <a:ext uri="{FF2B5EF4-FFF2-40B4-BE49-F238E27FC236}">
                <a16:creationId xmlns:a16="http://schemas.microsoft.com/office/drawing/2014/main" id="{627FF370-F314-4168-A614-DA60C42297FF}"/>
              </a:ext>
            </a:extLst>
          </p:cNvPr>
          <p:cNvSpPr/>
          <p:nvPr/>
        </p:nvSpPr>
        <p:spPr>
          <a:xfrm rot="2429117" flipH="1">
            <a:off x="8044773" y="5015734"/>
            <a:ext cx="923546" cy="188150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715558E-F20F-4E81-B1F1-605513E72CCF}"/>
              </a:ext>
            </a:extLst>
          </p:cNvPr>
          <p:cNvSpPr txBox="1"/>
          <p:nvPr/>
        </p:nvSpPr>
        <p:spPr>
          <a:xfrm>
            <a:off x="410347" y="4437112"/>
            <a:ext cx="2001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FF0000"/>
                </a:solidFill>
                <a:latin typeface="Franklin Gothic Book" panose="020B0503020102020204" pitchFamily="34" charset="0"/>
              </a:rPr>
              <a:t>Fórmula de Simpson 3/8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E2B5F0C1-F097-4484-B8D7-769FE38BD0FD}"/>
              </a:ext>
            </a:extLst>
          </p:cNvPr>
          <p:cNvSpPr txBox="1"/>
          <p:nvPr/>
        </p:nvSpPr>
        <p:spPr>
          <a:xfrm>
            <a:off x="7661628" y="4654877"/>
            <a:ext cx="1086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tx2">
                    <a:lumMod val="60000"/>
                    <a:lumOff val="40000"/>
                  </a:schemeClr>
                </a:solidFill>
                <a:latin typeface="Franklin Gothic Book" panose="020B0503020102020204" pitchFamily="34" charset="0"/>
              </a:rPr>
              <a:t>Error Asociado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872528ED-4457-4BA2-9E66-D2CF001F6BB7}"/>
              </a:ext>
            </a:extLst>
          </p:cNvPr>
          <p:cNvCxnSpPr>
            <a:cxnSpLocks/>
          </p:cNvCxnSpPr>
          <p:nvPr/>
        </p:nvCxnSpPr>
        <p:spPr>
          <a:xfrm>
            <a:off x="3203848" y="4767535"/>
            <a:ext cx="936104" cy="0"/>
          </a:xfrm>
          <a:prstGeom prst="straightConnector1">
            <a:avLst/>
          </a:prstGeom>
          <a:ln w="28575">
            <a:solidFill>
              <a:srgbClr val="FF33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134E5CCA-8895-4B6C-8A19-14CF02767788}"/>
              </a:ext>
            </a:extLst>
          </p:cNvPr>
          <p:cNvSpPr txBox="1"/>
          <p:nvPr/>
        </p:nvSpPr>
        <p:spPr>
          <a:xfrm>
            <a:off x="3491880" y="4695527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</a:t>
            </a:r>
            <a:endParaRPr lang="es-AR" sz="2400" dirty="0">
              <a:solidFill>
                <a:srgbClr val="FF0000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E4634B0-0F81-45F7-86C5-EBF0CA61A92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033551" y="1429512"/>
            <a:ext cx="5076897" cy="3799688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DC58A1C9-30F1-4B40-B453-5253C32623C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033551" y="1484784"/>
            <a:ext cx="5076897" cy="3799688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4455D480-B04F-4584-995E-AABCA3F46FA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033551" y="1484784"/>
            <a:ext cx="5076897" cy="3799688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BC20E2FF-A099-439D-8CAC-FDA53D19A913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34931" t="17501" r="33570" b="39829"/>
          <a:stretch/>
        </p:blipFill>
        <p:spPr>
          <a:xfrm>
            <a:off x="2699792" y="1687810"/>
            <a:ext cx="3893463" cy="2965326"/>
          </a:xfrm>
          <a:prstGeom prst="rect">
            <a:avLst/>
          </a:prstGeom>
        </p:spPr>
      </p:pic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8D325C61-1DF8-4CA4-B2FB-B20F4665DBEF}"/>
              </a:ext>
            </a:extLst>
          </p:cNvPr>
          <p:cNvCxnSpPr>
            <a:cxnSpLocks/>
          </p:cNvCxnSpPr>
          <p:nvPr/>
        </p:nvCxnSpPr>
        <p:spPr>
          <a:xfrm>
            <a:off x="4139952" y="4767535"/>
            <a:ext cx="936104" cy="0"/>
          </a:xfrm>
          <a:prstGeom prst="straightConnector1">
            <a:avLst/>
          </a:prstGeom>
          <a:ln w="28575">
            <a:solidFill>
              <a:srgbClr val="FF33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609E33AE-7B48-430D-8FAD-1129F0FFA0B6}"/>
              </a:ext>
            </a:extLst>
          </p:cNvPr>
          <p:cNvCxnSpPr>
            <a:cxnSpLocks/>
          </p:cNvCxnSpPr>
          <p:nvPr/>
        </p:nvCxnSpPr>
        <p:spPr>
          <a:xfrm>
            <a:off x="5148064" y="4767535"/>
            <a:ext cx="936104" cy="0"/>
          </a:xfrm>
          <a:prstGeom prst="straightConnector1">
            <a:avLst/>
          </a:prstGeom>
          <a:ln w="28575">
            <a:solidFill>
              <a:srgbClr val="FF33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uadroTexto 41">
            <a:extLst>
              <a:ext uri="{FF2B5EF4-FFF2-40B4-BE49-F238E27FC236}">
                <a16:creationId xmlns:a16="http://schemas.microsoft.com/office/drawing/2014/main" id="{2B1EC78F-54B2-496D-9023-825A75442DD5}"/>
              </a:ext>
            </a:extLst>
          </p:cNvPr>
          <p:cNvSpPr txBox="1"/>
          <p:nvPr/>
        </p:nvSpPr>
        <p:spPr>
          <a:xfrm>
            <a:off x="4427984" y="4695527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</a:t>
            </a:r>
            <a:endParaRPr lang="es-AR" sz="2400" dirty="0">
              <a:solidFill>
                <a:srgbClr val="FF0000"/>
              </a:solidFill>
            </a:endParaRP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80023165-B3B0-4DA1-BE91-47FE7D2E4A2E}"/>
              </a:ext>
            </a:extLst>
          </p:cNvPr>
          <p:cNvSpPr txBox="1"/>
          <p:nvPr/>
        </p:nvSpPr>
        <p:spPr>
          <a:xfrm>
            <a:off x="5364088" y="4695527"/>
            <a:ext cx="360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</a:t>
            </a:r>
            <a:endParaRPr lang="es-AR" sz="2400" dirty="0">
              <a:solidFill>
                <a:srgbClr val="FF0000"/>
              </a:solidFill>
            </a:endParaRPr>
          </a:p>
        </p:txBody>
      </p: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1017A017-943C-4D2D-AE2F-E7F5DDC10A11}"/>
              </a:ext>
            </a:extLst>
          </p:cNvPr>
          <p:cNvCxnSpPr>
            <a:cxnSpLocks/>
          </p:cNvCxnSpPr>
          <p:nvPr/>
        </p:nvCxnSpPr>
        <p:spPr>
          <a:xfrm>
            <a:off x="3203848" y="4797152"/>
            <a:ext cx="936104" cy="0"/>
          </a:xfrm>
          <a:prstGeom prst="straightConnector1">
            <a:avLst/>
          </a:prstGeom>
          <a:ln w="28575">
            <a:solidFill>
              <a:srgbClr val="FF33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2964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/>
      <p:bldP spid="32" grpId="0"/>
      <p:bldP spid="9" grpId="0"/>
      <p:bldP spid="42" grpId="0"/>
      <p:bldP spid="43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51AD1F4D-760B-4C90-86B9-31316F5C395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NUMEROS</Template>
  <TotalTime>8000</TotalTime>
  <Words>503</Words>
  <Application>Microsoft Office PowerPoint</Application>
  <PresentationFormat>Presentación en pantalla (4:3)</PresentationFormat>
  <Paragraphs>43</Paragraphs>
  <Slides>6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Arial</vt:lpstr>
      <vt:lpstr>Calibri</vt:lpstr>
      <vt:lpstr>Franklin Gothic Book</vt:lpstr>
      <vt:lpstr>Impact</vt:lpstr>
      <vt:lpstr>Tema de Office</vt:lpstr>
      <vt:lpstr>Ecuación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Guillermo</dc:creator>
  <cp:lastModifiedBy>osvaldo mena</cp:lastModifiedBy>
  <cp:revision>234</cp:revision>
  <dcterms:created xsi:type="dcterms:W3CDTF">2019-08-23T18:43:06Z</dcterms:created>
  <dcterms:modified xsi:type="dcterms:W3CDTF">2024-05-02T01:41:35Z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TC019600869991</vt:lpwstr>
  </property>
</Properties>
</file>